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6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CC0000"/>
    <a:srgbClr val="800000"/>
    <a:srgbClr val="000000"/>
    <a:srgbClr val="EEEEEE"/>
    <a:srgbClr val="4775F7"/>
    <a:srgbClr val="386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49155" autoAdjust="0"/>
  </p:normalViewPr>
  <p:slideViewPr>
    <p:cSldViewPr>
      <p:cViewPr>
        <p:scale>
          <a:sx n="70" d="100"/>
          <a:sy n="70" d="100"/>
        </p:scale>
        <p:origin x="-108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37D3-7CBF-4784-8B28-3E10F527B462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B8EEF-814E-4B6E-823D-57CF81797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61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B8EEF-814E-4B6E-823D-57CF817978F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58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B8EEF-814E-4B6E-823D-57CF817978F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58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5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55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13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32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54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50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19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04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59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90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58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F7C7-6379-435C-8421-086C12A0DCC0}" type="datetimeFigureOut">
              <a:rPr lang="it-IT" smtClean="0"/>
              <a:t>06/05/2015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7908-F58C-4FB5-96F6-DBFF444F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44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9.xml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6" name="Picture 12" descr="C:\Users\ginter87\Documents\Nuova cartella\pla1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0" y="257333"/>
            <a:ext cx="7902192" cy="619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uppo 39"/>
          <p:cNvGrpSpPr/>
          <p:nvPr/>
        </p:nvGrpSpPr>
        <p:grpSpPr>
          <a:xfrm>
            <a:off x="1907704" y="3125737"/>
            <a:ext cx="6391136" cy="2031455"/>
            <a:chOff x="1331640" y="886867"/>
            <a:chExt cx="5328592" cy="1661945"/>
          </a:xfrm>
        </p:grpSpPr>
        <p:sp>
          <p:nvSpPr>
            <p:cNvPr id="41" name="Rettangolo 40"/>
            <p:cNvSpPr/>
            <p:nvPr/>
          </p:nvSpPr>
          <p:spPr>
            <a:xfrm>
              <a:off x="1331640" y="886867"/>
              <a:ext cx="5328592" cy="14620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2400"/>
            </a:p>
          </p:txBody>
        </p:sp>
        <p:sp>
          <p:nvSpPr>
            <p:cNvPr id="42" name="Rettangolo 41"/>
            <p:cNvSpPr/>
            <p:nvPr/>
          </p:nvSpPr>
          <p:spPr>
            <a:xfrm rot="20772601">
              <a:off x="3863219" y="1247038"/>
              <a:ext cx="562934" cy="130177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8800" dirty="0">
                  <a:solidFill>
                    <a:srgbClr val="9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daBoom BB" pitchFamily="34" charset="0"/>
                </a:rPr>
                <a:t>s</a:t>
              </a:r>
              <a:endParaRPr lang="it-IT" sz="96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aBoom BB" pitchFamily="34" charset="0"/>
              </a:endParaRPr>
            </a:p>
          </p:txBody>
        </p:sp>
        <p:pic>
          <p:nvPicPr>
            <p:cNvPr id="43" name="Picture 10" descr="C:\Users\ginter87\Documents\Nuova cartella\ombr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235" y="958875"/>
              <a:ext cx="4126706" cy="133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1008112" y="570629"/>
            <a:ext cx="8172400" cy="589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4000" b="1" cap="small" dirty="0" smtClean="0">
                <a:latin typeface="AlternateGothic2 BT" pitchFamily="34" charset="0"/>
              </a:rPr>
              <a:t>Università degli Studi di Catania</a:t>
            </a:r>
            <a:endParaRPr lang="it-IT" sz="4000" b="1" cap="small" dirty="0">
              <a:latin typeface="AlternateGothic2 BT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864096" y="5479484"/>
            <a:ext cx="81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err="1" smtClean="0">
                <a:latin typeface="AlternateGothic2 BT" pitchFamily="34" charset="0"/>
              </a:rPr>
              <a:t>Emerilli</a:t>
            </a:r>
            <a:r>
              <a:rPr lang="it-IT" sz="2800" b="1" dirty="0" smtClean="0">
                <a:latin typeface="AlternateGothic2 BT" pitchFamily="34" charset="0"/>
              </a:rPr>
              <a:t> Enza</a:t>
            </a:r>
          </a:p>
          <a:p>
            <a:pPr algn="r"/>
            <a:r>
              <a:rPr lang="it-IT" sz="2800" b="1" dirty="0" err="1" smtClean="0">
                <a:latin typeface="AlternateGothic2 BT" pitchFamily="34" charset="0"/>
              </a:rPr>
              <a:t>Interlicchia</a:t>
            </a:r>
            <a:r>
              <a:rPr lang="it-IT" sz="2800" b="1" dirty="0" smtClean="0">
                <a:latin typeface="AlternateGothic2 BT" pitchFamily="34" charset="0"/>
              </a:rPr>
              <a:t> Giada</a:t>
            </a:r>
          </a:p>
          <a:p>
            <a:pPr algn="r"/>
            <a:r>
              <a:rPr lang="it-IT" b="1" dirty="0" err="1" smtClean="0">
                <a:latin typeface="AlternateGothic2 BT" pitchFamily="34" charset="0"/>
              </a:rPr>
              <a:t>a.a</a:t>
            </a:r>
            <a:r>
              <a:rPr lang="it-IT" b="1" dirty="0" smtClean="0">
                <a:latin typeface="AlternateGothic2 BT" pitchFamily="34" charset="0"/>
              </a:rPr>
              <a:t>. 2014/2015</a:t>
            </a:r>
            <a:endParaRPr lang="it-IT" b="1" dirty="0">
              <a:latin typeface="AlternateGothic2 BT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81" y="449900"/>
            <a:ext cx="2991219" cy="2835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331640" y="2924944"/>
            <a:ext cx="2448272" cy="2441583"/>
            <a:chOff x="1475656" y="3147657"/>
            <a:chExt cx="2448272" cy="2441583"/>
          </a:xfrm>
        </p:grpSpPr>
        <p:pic>
          <p:nvPicPr>
            <p:cNvPr id="1042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co 1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Arco 12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Arco 13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Arco 15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1080120" y="879103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small" dirty="0">
                <a:latin typeface="AlternateGothic2 BT" pitchFamily="34" charset="0"/>
              </a:rPr>
              <a:t>Corso di Laurea Magistrale </a:t>
            </a:r>
            <a:r>
              <a:rPr lang="it-IT" sz="2400" cap="small" dirty="0" smtClean="0">
                <a:latin typeface="AlternateGothic2 BT" pitchFamily="34" charset="0"/>
              </a:rPr>
              <a:t>in Ingegneria </a:t>
            </a:r>
            <a:r>
              <a:rPr lang="it-IT" sz="2400" cap="small" dirty="0">
                <a:latin typeface="AlternateGothic2 BT" pitchFamily="34" charset="0"/>
              </a:rPr>
              <a:t>Informatica</a:t>
            </a:r>
            <a:endParaRPr lang="it-IT" sz="2400" b="1" cap="small" dirty="0">
              <a:latin typeface="AlternateGothic2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5576" y="-89232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H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OW IT WORKS?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699698" y="1130844"/>
            <a:ext cx="6436574" cy="5996094"/>
            <a:chOff x="2311890" y="1609370"/>
            <a:chExt cx="4939704" cy="4939703"/>
          </a:xfrm>
        </p:grpSpPr>
        <p:pic>
          <p:nvPicPr>
            <p:cNvPr id="45" name="Picture 2" descr="http://s9.postimg.org/gw3lmvr3z/android_phone_icon_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11890" y="1609370"/>
              <a:ext cx="4939703" cy="4939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uppo 1"/>
            <p:cNvGrpSpPr/>
            <p:nvPr/>
          </p:nvGrpSpPr>
          <p:grpSpPr>
            <a:xfrm>
              <a:off x="2743938" y="1844825"/>
              <a:ext cx="4507656" cy="4188259"/>
              <a:chOff x="2743938" y="1844825"/>
              <a:chExt cx="4507656" cy="4188259"/>
            </a:xfrm>
          </p:grpSpPr>
          <p:sp>
            <p:nvSpPr>
              <p:cNvPr id="46" name="Rettangolo 45"/>
              <p:cNvSpPr/>
              <p:nvPr/>
            </p:nvSpPr>
            <p:spPr>
              <a:xfrm rot="16200000">
                <a:off x="3482154" y="2133908"/>
                <a:ext cx="2412000" cy="38884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146596" y="2331286"/>
                <a:ext cx="3448992" cy="3954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Rettangolo 48"/>
              <p:cNvSpPr/>
              <p:nvPr/>
            </p:nvSpPr>
            <p:spPr>
              <a:xfrm rot="16200000">
                <a:off x="5728698" y="1236329"/>
                <a:ext cx="914400" cy="2131392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939" y="2856334"/>
                <a:ext cx="3888432" cy="2291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" name="Gruppo 19"/>
              <p:cNvGrpSpPr/>
              <p:nvPr/>
            </p:nvGrpSpPr>
            <p:grpSpPr>
              <a:xfrm>
                <a:off x="2743939" y="4773277"/>
                <a:ext cx="460816" cy="470907"/>
                <a:chOff x="3895160" y="4509120"/>
                <a:chExt cx="460816" cy="470907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5160" y="4509120"/>
                  <a:ext cx="460816" cy="4709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Freccia a destra 21">
                  <a:hlinkClick r:id="rId6" action="ppaction://hlinksldjump"/>
                </p:cNvPr>
                <p:cNvSpPr/>
                <p:nvPr/>
              </p:nvSpPr>
              <p:spPr>
                <a:xfrm rot="10800000">
                  <a:off x="3995937" y="4653136"/>
                  <a:ext cx="216023" cy="162019"/>
                </a:xfrm>
                <a:prstGeom prst="rightArrow">
                  <a:avLst>
                    <a:gd name="adj1" fmla="val 26719"/>
                    <a:gd name="adj2" fmla="val 56350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23" name="Gruppo 22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24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rco 24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Arco 25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Arco 26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Arco 27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1" name="Picture 12" descr="C:\Users\ginter87\Documents\Nuova cartella\trasparen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39" y="-1400889"/>
            <a:ext cx="7086817" cy="98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C:\Users\ginter87\Documents\Nuova cartella\pla1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640960" cy="67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 rot="5400000">
            <a:off x="-2973696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5805264"/>
            <a:ext cx="81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 smtClean="0">
                <a:solidFill>
                  <a:srgbClr val="C00000"/>
                </a:solidFill>
                <a:latin typeface="Marquisette BTN Lined" pitchFamily="34" charset="0"/>
              </a:rPr>
              <a:t>Grazie dell’attenzione</a:t>
            </a:r>
            <a:endParaRPr lang="it-IT" sz="6600" b="1" dirty="0">
              <a:solidFill>
                <a:srgbClr val="C00000"/>
              </a:solidFill>
              <a:latin typeface="Marquisette BTN Lined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2" y="1241988"/>
            <a:ext cx="4586666" cy="434725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96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nter87\Documents\Nuova cartella\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80520" cy="65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5576" y="-89232"/>
            <a:ext cx="441582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O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VERVIEW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87624" y="2121818"/>
            <a:ext cx="37444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lternateGothic2 BT" pitchFamily="34" charset="0"/>
              </a:rPr>
              <a:t>L’idea che andremo a presentare e successivamente a sviluppare riguarda </a:t>
            </a:r>
            <a:r>
              <a:rPr lang="it-IT" sz="2800" b="1" dirty="0">
                <a:solidFill>
                  <a:schemeClr val="tx2"/>
                </a:solidFill>
                <a:latin typeface="AlternateGothic2 BT" pitchFamily="34" charset="0"/>
              </a:rPr>
              <a:t>l’acquisizione</a:t>
            </a:r>
            <a:r>
              <a:rPr lang="it-IT" sz="2800" dirty="0">
                <a:solidFill>
                  <a:schemeClr val="tx2"/>
                </a:solidFill>
                <a:latin typeface="AlternateGothic2 BT" pitchFamily="34" charset="0"/>
              </a:rPr>
              <a:t> </a:t>
            </a:r>
            <a:r>
              <a:rPr lang="it-IT" sz="2400" dirty="0">
                <a:latin typeface="AlternateGothic2 BT" pitchFamily="34" charset="0"/>
              </a:rPr>
              <a:t>della data di scadenza di ogni singolo prodotto e la successiva memorizzazione, al fine di </a:t>
            </a:r>
            <a:r>
              <a:rPr lang="it-IT" sz="3200" b="1" dirty="0">
                <a:solidFill>
                  <a:srgbClr val="9A0000"/>
                </a:solidFill>
                <a:latin typeface="AlternateGothic2 BT" pitchFamily="34" charset="0"/>
              </a:rPr>
              <a:t>avvisare per tempo </a:t>
            </a:r>
            <a:r>
              <a:rPr lang="it-IT" sz="2400" dirty="0">
                <a:latin typeface="AlternateGothic2 BT" pitchFamily="34" charset="0"/>
              </a:rPr>
              <a:t>l’utente riguardo il cibo più prossimo alla </a:t>
            </a:r>
            <a:r>
              <a:rPr lang="it-IT" sz="2800" b="1" dirty="0">
                <a:solidFill>
                  <a:schemeClr val="tx2"/>
                </a:solidFill>
                <a:latin typeface="AlternateGothic2 BT" pitchFamily="34" charset="0"/>
              </a:rPr>
              <a:t>scadenza</a:t>
            </a:r>
            <a:r>
              <a:rPr lang="it-IT" sz="2800" dirty="0">
                <a:solidFill>
                  <a:schemeClr val="tx2"/>
                </a:solidFill>
                <a:latin typeface="AlternateGothic2 BT" pitchFamily="34" charset="0"/>
              </a:rPr>
              <a:t> </a:t>
            </a:r>
            <a:r>
              <a:rPr lang="it-IT" sz="2400" dirty="0">
                <a:latin typeface="AlternateGothic2 BT" pitchFamily="34" charset="0"/>
              </a:rPr>
              <a:t>e il relativo utilizzo che ne può fare con una lista in ordine di priorità delle possibili </a:t>
            </a:r>
            <a:r>
              <a:rPr lang="it-IT" sz="2800" b="1" dirty="0">
                <a:solidFill>
                  <a:schemeClr val="tx2"/>
                </a:solidFill>
                <a:latin typeface="AlternateGothic2 BT" pitchFamily="34" charset="0"/>
              </a:rPr>
              <a:t>ricette</a:t>
            </a:r>
            <a:r>
              <a:rPr lang="it-IT" sz="2800" dirty="0">
                <a:solidFill>
                  <a:schemeClr val="tx2"/>
                </a:solidFill>
                <a:latin typeface="AlternateGothic2 BT" pitchFamily="34" charset="0"/>
              </a:rPr>
              <a:t> </a:t>
            </a:r>
            <a:r>
              <a:rPr lang="it-IT" sz="2400" dirty="0">
                <a:latin typeface="AlternateGothic2 BT" pitchFamily="34" charset="0"/>
              </a:rPr>
              <a:t>contente i prodotti.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13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rco 13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Arco 14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Arco 15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Arco 16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61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ginter87\Documents\Nuova cartella\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39" y="-1400889"/>
            <a:ext cx="7086817" cy="98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43608" y="-17224"/>
            <a:ext cx="27363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 </a:t>
            </a:r>
            <a:r>
              <a:rPr lang="it-IT" sz="115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W</a:t>
            </a:r>
            <a:r>
              <a:rPr lang="it-IT" sz="72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hy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?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29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rco 29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Arco 30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Arco 31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Arco 32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2934278" y="1988840"/>
            <a:ext cx="386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it-IT" sz="5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UTENTE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PIGRO</a:t>
            </a:r>
            <a:endParaRPr lang="it-IT" sz="54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03648" y="305618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it-IT" sz="72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UTENTE SMEMORATO</a:t>
            </a:r>
            <a:endParaRPr lang="it-IT" sz="72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3823" y="4280322"/>
            <a:ext cx="79862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it-IT" sz="9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UTENTE AFFAMATO </a:t>
            </a:r>
          </a:p>
        </p:txBody>
      </p:sp>
    </p:spTree>
    <p:extLst>
      <p:ext uri="{BB962C8B-B14F-4D97-AF65-F5344CB8AC3E}">
        <p14:creationId xmlns:p14="http://schemas.microsoft.com/office/powerpoint/2010/main" val="36381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ginter87\Documents\Nuova cartella\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39" y="-1400889"/>
            <a:ext cx="7086817" cy="98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43608" y="-17224"/>
            <a:ext cx="27363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 U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SERS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813263" y="1835743"/>
            <a:ext cx="3134098" cy="2982988"/>
            <a:chOff x="5813263" y="1835743"/>
            <a:chExt cx="3134098" cy="2982988"/>
          </a:xfrm>
        </p:grpSpPr>
        <p:pic>
          <p:nvPicPr>
            <p:cNvPr id="1032" name="Picture 8" descr="http://upload.wikimedia.org/wikipedia/en/0/0d/Simpsons_FamilyPictu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35743"/>
              <a:ext cx="2160240" cy="2539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sellaDiTesto 12"/>
            <p:cNvSpPr txBox="1"/>
            <p:nvPr/>
          </p:nvSpPr>
          <p:spPr>
            <a:xfrm>
              <a:off x="5813263" y="4049290"/>
              <a:ext cx="31340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400" cap="all" dirty="0">
                  <a:ln w="0">
                    <a:noFill/>
                  </a:ln>
                  <a:solidFill>
                    <a:srgbClr val="CC0000"/>
                  </a:solidFill>
                  <a:effectLst>
                    <a:reflection blurRad="12700" stA="50000" endPos="50000" dist="5000" dir="5400000" sy="-100000" rotWithShape="0"/>
                  </a:effectLst>
                  <a:latin typeface="AlternateGothic2 BT" pitchFamily="34" charset="0"/>
                </a:rPr>
                <a:t>famiglie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023828" y="4748370"/>
            <a:ext cx="3134098" cy="1723257"/>
            <a:chOff x="3023828" y="4748370"/>
            <a:chExt cx="3134098" cy="1723257"/>
          </a:xfrm>
        </p:grpSpPr>
        <p:pic>
          <p:nvPicPr>
            <p:cNvPr id="14" name="Picture 6" descr="male, man, prefessor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32" y="4748370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4"/>
            <p:cNvSpPr txBox="1"/>
            <p:nvPr/>
          </p:nvSpPr>
          <p:spPr>
            <a:xfrm>
              <a:off x="3023828" y="5763741"/>
              <a:ext cx="3134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000" cap="all" dirty="0">
                  <a:ln w="0">
                    <a:noFill/>
                  </a:ln>
                  <a:solidFill>
                    <a:srgbClr val="CC0000"/>
                  </a:solidFill>
                  <a:effectLst>
                    <a:reflection blurRad="12700" stA="50000" endPos="50000" dist="5000" dir="5400000" sy="-100000" rotWithShape="0"/>
                  </a:effectLst>
                  <a:latin typeface="AlternateGothic2 BT" pitchFamily="34" charset="0"/>
                </a:rPr>
                <a:t>anziani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83568" y="2098823"/>
            <a:ext cx="4320480" cy="2038063"/>
            <a:chOff x="683568" y="2098823"/>
            <a:chExt cx="4320480" cy="2038063"/>
          </a:xfrm>
        </p:grpSpPr>
        <p:pic>
          <p:nvPicPr>
            <p:cNvPr id="1028" name="Picture 4" descr="teachers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076" y="2098823"/>
              <a:ext cx="1728192" cy="172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asellaDiTesto 15"/>
            <p:cNvSpPr txBox="1"/>
            <p:nvPr/>
          </p:nvSpPr>
          <p:spPr>
            <a:xfrm>
              <a:off x="683568" y="3429000"/>
              <a:ext cx="4320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000" cap="all" dirty="0" smtClean="0">
                  <a:ln w="0">
                    <a:noFill/>
                  </a:ln>
                  <a:solidFill>
                    <a:srgbClr val="CC0000"/>
                  </a:solidFill>
                  <a:effectLst>
                    <a:reflection blurRad="12700" stA="50000" endPos="50000" dist="5000" dir="5400000" sy="-100000" rotWithShape="0"/>
                  </a:effectLst>
                  <a:latin typeface="AlternateGothic2 BT" pitchFamily="34" charset="0"/>
                </a:rPr>
                <a:t>STUDENTI FUORI SEDE</a:t>
              </a:r>
              <a:endParaRPr lang="it-IT" sz="4000" cap="all" dirty="0">
                <a:ln w="0">
                  <a:noFill/>
                </a:ln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AlternateGothic2 BT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29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rco 29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Arco 30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Arco 31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Arco 32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549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55576" y="-89232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H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OW IT WORKS?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2430601" y="1657648"/>
            <a:ext cx="4939703" cy="4939704"/>
            <a:chOff x="2430601" y="1657648"/>
            <a:chExt cx="4939703" cy="4939704"/>
          </a:xfrm>
        </p:grpSpPr>
        <p:grpSp>
          <p:nvGrpSpPr>
            <p:cNvPr id="28" name="Gruppo 27"/>
            <p:cNvGrpSpPr/>
            <p:nvPr/>
          </p:nvGrpSpPr>
          <p:grpSpPr>
            <a:xfrm>
              <a:off x="2430601" y="1657648"/>
              <a:ext cx="4939703" cy="4939704"/>
              <a:chOff x="679026" y="1700808"/>
              <a:chExt cx="4939703" cy="4939704"/>
            </a:xfrm>
          </p:grpSpPr>
          <p:pic>
            <p:nvPicPr>
              <p:cNvPr id="3074" name="Picture 2" descr="http://s9.postimg.org/gw3lmvr3z/android_phone_icon_png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026" y="1700808"/>
                <a:ext cx="4939703" cy="4939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ttangolo 1"/>
              <p:cNvSpPr/>
              <p:nvPr/>
            </p:nvSpPr>
            <p:spPr>
              <a:xfrm>
                <a:off x="1943976" y="2132856"/>
                <a:ext cx="2412000" cy="38884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5" name="Gruppo 4"/>
              <p:cNvGrpSpPr/>
              <p:nvPr/>
            </p:nvGrpSpPr>
            <p:grpSpPr>
              <a:xfrm>
                <a:off x="1890431" y="2060848"/>
                <a:ext cx="2393537" cy="936104"/>
                <a:chOff x="1475656" y="3147657"/>
                <a:chExt cx="6837372" cy="2441583"/>
              </a:xfrm>
            </p:grpSpPr>
            <p:grpSp>
              <p:nvGrpSpPr>
                <p:cNvPr id="16" name="Gruppo 15"/>
                <p:cNvGrpSpPr/>
                <p:nvPr/>
              </p:nvGrpSpPr>
              <p:grpSpPr>
                <a:xfrm>
                  <a:off x="1921892" y="3391111"/>
                  <a:ext cx="6391136" cy="1886112"/>
                  <a:chOff x="1331640" y="886867"/>
                  <a:chExt cx="5328592" cy="1697343"/>
                </a:xfrm>
              </p:grpSpPr>
              <p:sp>
                <p:nvSpPr>
                  <p:cNvPr id="17" name="Rettangolo 16"/>
                  <p:cNvSpPr/>
                  <p:nvPr/>
                </p:nvSpPr>
                <p:spPr>
                  <a:xfrm>
                    <a:off x="1331640" y="886867"/>
                    <a:ext cx="5328592" cy="1462013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 sz="800"/>
                  </a:p>
                </p:txBody>
              </p:sp>
              <p:sp>
                <p:nvSpPr>
                  <p:cNvPr id="18" name="Rettangolo 17"/>
                  <p:cNvSpPr/>
                  <p:nvPr/>
                </p:nvSpPr>
                <p:spPr>
                  <a:xfrm rot="20772601">
                    <a:off x="3734050" y="1211628"/>
                    <a:ext cx="821272" cy="1372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it-IT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it-IT" sz="3200" dirty="0">
                        <a:solidFill>
                          <a:srgbClr val="9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daBoom BB" pitchFamily="34" charset="0"/>
                      </a:rPr>
                      <a:t>s</a:t>
                    </a:r>
                    <a:endParaRPr lang="it-IT" sz="3600" dirty="0">
                      <a:solidFill>
                        <a:srgbClr val="9A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adaBoom BB" pitchFamily="34" charset="0"/>
                    </a:endParaRPr>
                  </a:p>
                </p:txBody>
              </p:sp>
              <p:pic>
                <p:nvPicPr>
                  <p:cNvPr id="19" name="Picture 10" descr="C:\Users\ginter87\Documents\Nuova cartella\ombra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4235" y="958875"/>
                    <a:ext cx="4126706" cy="13398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0" name="Picture 18" descr="C:\Users\ginter87\Documents\Nuova cartella\clessidraombra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5656" y="3147657"/>
                  <a:ext cx="2448272" cy="2441583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016" y="2282709"/>
                <a:ext cx="3448992" cy="3954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4449688" y="4509120"/>
                <a:ext cx="914400" cy="2131392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3080" name="Picture 8" descr="C:\Users\ginter87\Documents\Nuova cartella\caccal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295" y="3097808"/>
              <a:ext cx="2217926" cy="2719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uppo 97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99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Arco 99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Arco 100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Arco 101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Arco 102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5" name="CasellaDiTesto 104"/>
          <p:cNvSpPr txBox="1"/>
          <p:nvPr/>
        </p:nvSpPr>
        <p:spPr>
          <a:xfrm>
            <a:off x="6400654" y="2614260"/>
            <a:ext cx="2491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lternateGothic2 BT" pitchFamily="34" charset="0"/>
              </a:rPr>
              <a:t>La prima schermata contiene </a:t>
            </a:r>
            <a:r>
              <a:rPr lang="it-IT" sz="2400" b="1" dirty="0" smtClean="0">
                <a:solidFill>
                  <a:srgbClr val="00B050"/>
                </a:solidFill>
                <a:latin typeface="AlternateGothic2 BT" pitchFamily="34" charset="0"/>
              </a:rPr>
              <a:t>l’accesso</a:t>
            </a:r>
            <a:r>
              <a:rPr lang="it-IT" sz="2400" dirty="0" smtClean="0">
                <a:solidFill>
                  <a:srgbClr val="00B050"/>
                </a:solidFill>
                <a:latin typeface="AlternateGothic2 BT" pitchFamily="34" charset="0"/>
              </a:rPr>
              <a:t> </a:t>
            </a:r>
            <a:r>
              <a:rPr lang="it-IT" sz="2400" dirty="0" smtClean="0">
                <a:latin typeface="AlternateGothic2 BT" pitchFamily="34" charset="0"/>
              </a:rPr>
              <a:t>o l’eventuale registrazione per far si che lo storico e le varie memorizzazioni siano associate al </a:t>
            </a:r>
            <a:r>
              <a:rPr lang="it-IT" sz="2400" b="1" dirty="0" smtClean="0">
                <a:solidFill>
                  <a:schemeClr val="tx2"/>
                </a:solidFill>
                <a:latin typeface="AlternateGothic2 BT" pitchFamily="34" charset="0"/>
              </a:rPr>
              <a:t>profilo dell’utente</a:t>
            </a:r>
            <a:r>
              <a:rPr lang="it-IT" sz="2400" dirty="0" smtClean="0">
                <a:latin typeface="AlternateGothic2 BT" pitchFamily="34" charset="0"/>
              </a:rPr>
              <a:t>.</a:t>
            </a:r>
            <a:endParaRPr lang="it-IT" sz="2400" dirty="0">
              <a:latin typeface="AlternateGothic2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5576" y="-89232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H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OW IT WORKS?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grpSp>
        <p:nvGrpSpPr>
          <p:cNvPr id="56" name="Gruppo 55"/>
          <p:cNvGrpSpPr/>
          <p:nvPr/>
        </p:nvGrpSpPr>
        <p:grpSpPr>
          <a:xfrm>
            <a:off x="2311890" y="1609370"/>
            <a:ext cx="4939703" cy="4939704"/>
            <a:chOff x="679026" y="1700808"/>
            <a:chExt cx="4939703" cy="4939704"/>
          </a:xfrm>
        </p:grpSpPr>
        <p:pic>
          <p:nvPicPr>
            <p:cNvPr id="62" name="Picture 2" descr="http://s9.postimg.org/gw3lmvr3z/android_phone_icon_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26" y="1700808"/>
              <a:ext cx="4939703" cy="4939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ttangolo 62"/>
            <p:cNvSpPr/>
            <p:nvPr/>
          </p:nvSpPr>
          <p:spPr>
            <a:xfrm>
              <a:off x="1943976" y="2132856"/>
              <a:ext cx="2412000" cy="388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4" name="Gruppo 63"/>
            <p:cNvGrpSpPr/>
            <p:nvPr/>
          </p:nvGrpSpPr>
          <p:grpSpPr>
            <a:xfrm>
              <a:off x="1890431" y="2060848"/>
              <a:ext cx="2393537" cy="936104"/>
              <a:chOff x="1475656" y="3147657"/>
              <a:chExt cx="6837372" cy="2441583"/>
            </a:xfrm>
          </p:grpSpPr>
          <p:grpSp>
            <p:nvGrpSpPr>
              <p:cNvPr id="67" name="Gruppo 66"/>
              <p:cNvGrpSpPr/>
              <p:nvPr/>
            </p:nvGrpSpPr>
            <p:grpSpPr>
              <a:xfrm>
                <a:off x="1921892" y="3391111"/>
                <a:ext cx="6391136" cy="1886112"/>
                <a:chOff x="1331640" y="886867"/>
                <a:chExt cx="5328592" cy="1697343"/>
              </a:xfrm>
            </p:grpSpPr>
            <p:sp>
              <p:nvSpPr>
                <p:cNvPr id="69" name="Rettangolo 68"/>
                <p:cNvSpPr/>
                <p:nvPr/>
              </p:nvSpPr>
              <p:spPr>
                <a:xfrm>
                  <a:off x="1331640" y="886867"/>
                  <a:ext cx="5328592" cy="14620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800"/>
                </a:p>
              </p:txBody>
            </p:sp>
            <p:sp>
              <p:nvSpPr>
                <p:cNvPr id="70" name="Rettangolo 69"/>
                <p:cNvSpPr/>
                <p:nvPr/>
              </p:nvSpPr>
              <p:spPr>
                <a:xfrm rot="20772601">
                  <a:off x="3734050" y="1211628"/>
                  <a:ext cx="821272" cy="1372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it-IT" sz="3200" dirty="0">
                      <a:solidFill>
                        <a:srgbClr val="9A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adaBoom BB" pitchFamily="34" charset="0"/>
                    </a:rPr>
                    <a:t>s</a:t>
                  </a:r>
                  <a:endParaRPr lang="it-IT" sz="3600" dirty="0">
                    <a:solidFill>
                      <a:srgbClr val="9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daBoom BB" pitchFamily="34" charset="0"/>
                  </a:endParaRPr>
                </a:p>
              </p:txBody>
            </p:sp>
            <p:pic>
              <p:nvPicPr>
                <p:cNvPr id="71" name="Picture 10" descr="C:\Users\ginter87\Documents\Nuova cartella\ombra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235" y="958875"/>
                  <a:ext cx="4126706" cy="1339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8" name="Picture 18" descr="C:\Users\ginter87\Documents\Nuova cartella\clessidraombr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3147657"/>
                <a:ext cx="2448272" cy="2441583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016" y="2282709"/>
              <a:ext cx="3448992" cy="395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ttangolo 65"/>
            <p:cNvSpPr/>
            <p:nvPr/>
          </p:nvSpPr>
          <p:spPr>
            <a:xfrm>
              <a:off x="4449688" y="4509120"/>
              <a:ext cx="914400" cy="2131392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7" name="Picture 12" descr="add, sign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59" y="5387210"/>
            <a:ext cx="470631" cy="4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/>
          <p:cNvSpPr txBox="1"/>
          <p:nvPr/>
        </p:nvSpPr>
        <p:spPr>
          <a:xfrm>
            <a:off x="3604702" y="5334622"/>
            <a:ext cx="190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tx2"/>
                </a:solidFill>
              </a:rPr>
              <a:t>Agita il telefono per ottenere le ricette! </a:t>
            </a:r>
          </a:p>
          <a:p>
            <a:pPr algn="ctr"/>
            <a:r>
              <a:rPr lang="it-IT" sz="700" dirty="0" smtClean="0"/>
              <a:t>Altrimenti clicca qui per aggiungere ingredienti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4040082" y="383290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MOZZARELLA</a:t>
            </a:r>
          </a:p>
          <a:p>
            <a:pPr algn="ctr"/>
            <a:r>
              <a:rPr lang="it-IT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scadenza!</a:t>
            </a:r>
            <a:endParaRPr lang="it-IT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4316523" y="4428715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pc="-300" dirty="0" smtClean="0">
                <a:latin typeface="Courier New" pitchFamily="49" charset="0"/>
                <a:cs typeface="Courier New" pitchFamily="49" charset="0"/>
              </a:rPr>
              <a:t>12 – 04 - 2016</a:t>
            </a:r>
            <a:endParaRPr lang="it-IT" sz="1200" b="1" spc="-3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2" name="Gruppo 71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73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Arco 73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Arco 74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Arco 75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Arco 76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9" name="CasellaDiTesto 78"/>
          <p:cNvSpPr txBox="1"/>
          <p:nvPr/>
        </p:nvSpPr>
        <p:spPr>
          <a:xfrm>
            <a:off x="856038" y="3106743"/>
            <a:ext cx="24918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AlternateGothic2 BT" pitchFamily="34" charset="0"/>
              </a:rPr>
              <a:t>La </a:t>
            </a:r>
            <a:r>
              <a:rPr lang="it-IT" sz="2400" dirty="0" err="1" smtClean="0">
                <a:solidFill>
                  <a:srgbClr val="00B050"/>
                </a:solidFill>
                <a:latin typeface="AlternateGothic2 BT" pitchFamily="34" charset="0"/>
              </a:rPr>
              <a:t>view</a:t>
            </a:r>
            <a:r>
              <a:rPr lang="it-IT" sz="2400" dirty="0" smtClean="0">
                <a:solidFill>
                  <a:srgbClr val="00B050"/>
                </a:solidFill>
                <a:latin typeface="AlternateGothic2 BT" pitchFamily="34" charset="0"/>
              </a:rPr>
              <a:t> principale </a:t>
            </a:r>
            <a:r>
              <a:rPr lang="it-IT" sz="2200" dirty="0" smtClean="0">
                <a:latin typeface="AlternateGothic2 BT" pitchFamily="34" charset="0"/>
              </a:rPr>
              <a:t>si presenta in maniera semplice ed intuitiva.</a:t>
            </a:r>
          </a:p>
          <a:p>
            <a:pPr algn="ctr"/>
            <a:r>
              <a:rPr lang="it-IT" sz="2200" dirty="0" smtClean="0">
                <a:latin typeface="AlternateGothic2 BT" pitchFamily="34" charset="0"/>
              </a:rPr>
              <a:t>E’ presente l’ultimo item in </a:t>
            </a:r>
            <a:r>
              <a:rPr lang="it-IT" sz="2400" b="1" dirty="0" smtClean="0">
                <a:solidFill>
                  <a:srgbClr val="9A0000"/>
                </a:solidFill>
                <a:latin typeface="AlternateGothic2 BT" pitchFamily="34" charset="0"/>
              </a:rPr>
              <a:t>scadenza imminente </a:t>
            </a:r>
            <a:r>
              <a:rPr lang="it-IT" sz="2200" dirty="0" smtClean="0">
                <a:latin typeface="AlternateGothic2 BT" pitchFamily="34" charset="0"/>
              </a:rPr>
              <a:t>con la relativa data</a:t>
            </a:r>
            <a:endParaRPr lang="it-IT" sz="2200" dirty="0">
              <a:latin typeface="AlternateGothic2 BT" pitchFamily="34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6156176" y="1628800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lternateGothic2 BT" pitchFamily="34" charset="0"/>
              </a:rPr>
              <a:t>L’utente può </a:t>
            </a:r>
            <a:r>
              <a:rPr lang="it-IT" sz="2000" b="1" dirty="0" smtClean="0">
                <a:solidFill>
                  <a:srgbClr val="00B050"/>
                </a:solidFill>
                <a:latin typeface="AlternateGothic2 BT" pitchFamily="34" charset="0"/>
              </a:rPr>
              <a:t>agitare</a:t>
            </a:r>
            <a:r>
              <a:rPr lang="it-IT" sz="2000" dirty="0" smtClean="0">
                <a:solidFill>
                  <a:srgbClr val="00B050"/>
                </a:solidFill>
                <a:latin typeface="AlternateGothic2 BT" pitchFamily="34" charset="0"/>
              </a:rPr>
              <a:t> </a:t>
            </a:r>
            <a:r>
              <a:rPr lang="it-IT" sz="2000" dirty="0" smtClean="0">
                <a:latin typeface="AlternateGothic2 BT" pitchFamily="34" charset="0"/>
              </a:rPr>
              <a:t>il telefono ed essere reindirizzato sul motore di ricerca con la seguente stringa: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  <a:latin typeface="AlternateGothic2 BT" pitchFamily="34" charset="0"/>
              </a:rPr>
              <a:t>«mozzarella» + «ricette»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6300192" y="3412157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lternateGothic2 BT" pitchFamily="34" charset="0"/>
              </a:rPr>
              <a:t>Altrimenti cliccando su </a:t>
            </a:r>
            <a:r>
              <a:rPr lang="it-IT" sz="2400" b="1" dirty="0" smtClean="0">
                <a:solidFill>
                  <a:srgbClr val="00B050"/>
                </a:solidFill>
                <a:latin typeface="AlternateGothic2 BT" pitchFamily="34" charset="0"/>
              </a:rPr>
              <a:t>MORE</a:t>
            </a:r>
            <a:r>
              <a:rPr lang="it-IT" sz="2400" dirty="0" smtClean="0">
                <a:solidFill>
                  <a:srgbClr val="00B050"/>
                </a:solidFill>
                <a:latin typeface="AlternateGothic2 BT" pitchFamily="34" charset="0"/>
              </a:rPr>
              <a:t> </a:t>
            </a:r>
            <a:r>
              <a:rPr lang="it-IT" sz="2000" dirty="0" smtClean="0">
                <a:latin typeface="AlternateGothic2 BT" pitchFamily="34" charset="0"/>
              </a:rPr>
              <a:t>può visualizzare l’elenco dettagliato dei prodotti presenti in dispensa.</a:t>
            </a:r>
          </a:p>
        </p:txBody>
      </p:sp>
      <p:grpSp>
        <p:nvGrpSpPr>
          <p:cNvPr id="81" name="Gruppo 80"/>
          <p:cNvGrpSpPr/>
          <p:nvPr/>
        </p:nvGrpSpPr>
        <p:grpSpPr>
          <a:xfrm>
            <a:off x="6304114" y="5171517"/>
            <a:ext cx="2736304" cy="1015663"/>
            <a:chOff x="6304114" y="5171517"/>
            <a:chExt cx="2736304" cy="1015663"/>
          </a:xfrm>
        </p:grpSpPr>
        <p:sp>
          <p:nvSpPr>
            <p:cNvPr id="83" name="CasellaDiTesto 82"/>
            <p:cNvSpPr txBox="1"/>
            <p:nvPr/>
          </p:nvSpPr>
          <p:spPr>
            <a:xfrm>
              <a:off x="6304114" y="5171517"/>
              <a:ext cx="27363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latin typeface="AlternateGothic2 BT" pitchFamily="34" charset="0"/>
                </a:rPr>
                <a:t>Cliccando      do la possibilità di inserire i prodotti con la relativa scadenza</a:t>
              </a:r>
            </a:p>
          </p:txBody>
        </p:sp>
        <p:pic>
          <p:nvPicPr>
            <p:cNvPr id="84" name="Picture 12" descr="add, sign icon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624" y="5229200"/>
              <a:ext cx="290696" cy="290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96" y="3036469"/>
            <a:ext cx="2128548" cy="212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Figura a mano libera 86">
            <a:hlinkClick r:id="rId9" action="ppaction://hlinksldjump"/>
          </p:cNvPr>
          <p:cNvSpPr/>
          <p:nvPr/>
        </p:nvSpPr>
        <p:spPr>
          <a:xfrm rot="19588402">
            <a:off x="3861116" y="3190411"/>
            <a:ext cx="607581" cy="557078"/>
          </a:xfrm>
          <a:custGeom>
            <a:avLst/>
            <a:gdLst>
              <a:gd name="connsiteX0" fmla="*/ 141514 w 468085"/>
              <a:gd name="connsiteY0" fmla="*/ 10886 h 413658"/>
              <a:gd name="connsiteX1" fmla="*/ 0 w 468085"/>
              <a:gd name="connsiteY1" fmla="*/ 185058 h 413658"/>
              <a:gd name="connsiteX2" fmla="*/ 43543 w 468085"/>
              <a:gd name="connsiteY2" fmla="*/ 413658 h 413658"/>
              <a:gd name="connsiteX3" fmla="*/ 468085 w 468085"/>
              <a:gd name="connsiteY3" fmla="*/ 43543 h 413658"/>
              <a:gd name="connsiteX4" fmla="*/ 250371 w 468085"/>
              <a:gd name="connsiteY4" fmla="*/ 0 h 413658"/>
              <a:gd name="connsiteX5" fmla="*/ 141514 w 468085"/>
              <a:gd name="connsiteY5" fmla="*/ 10886 h 41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085" h="413658">
                <a:moveTo>
                  <a:pt x="141514" y="10886"/>
                </a:moveTo>
                <a:lnTo>
                  <a:pt x="0" y="185058"/>
                </a:lnTo>
                <a:lnTo>
                  <a:pt x="43543" y="413658"/>
                </a:lnTo>
                <a:lnTo>
                  <a:pt x="468085" y="43543"/>
                </a:lnTo>
                <a:lnTo>
                  <a:pt x="250371" y="0"/>
                </a:lnTo>
                <a:lnTo>
                  <a:pt x="141514" y="1088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>
                <a:gd name="adj" fmla="val 12634025"/>
              </a:avLst>
            </a:prstTxWarp>
            <a:noAutofit/>
          </a:bodyPr>
          <a:lstStyle/>
          <a:p>
            <a:pPr algn="ctr"/>
            <a:r>
              <a:rPr lang="it-IT" sz="3200" b="1" dirty="0" smtClean="0"/>
              <a:t>more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0767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5576" y="-89232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H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OW IT WORKS?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2311890" y="1609370"/>
            <a:ext cx="4939703" cy="4939704"/>
            <a:chOff x="679026" y="1700808"/>
            <a:chExt cx="4939703" cy="4939704"/>
          </a:xfrm>
        </p:grpSpPr>
        <p:pic>
          <p:nvPicPr>
            <p:cNvPr id="45" name="Picture 2" descr="http://s9.postimg.org/gw3lmvr3z/android_phone_icon_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26" y="1700808"/>
              <a:ext cx="4939703" cy="4939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ttangolo 45"/>
            <p:cNvSpPr/>
            <p:nvPr/>
          </p:nvSpPr>
          <p:spPr>
            <a:xfrm>
              <a:off x="1943976" y="2132856"/>
              <a:ext cx="2412000" cy="388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1890431" y="2060848"/>
              <a:ext cx="2393537" cy="936104"/>
              <a:chOff x="1475656" y="3147657"/>
              <a:chExt cx="6837372" cy="2441583"/>
            </a:xfrm>
          </p:grpSpPr>
          <p:grpSp>
            <p:nvGrpSpPr>
              <p:cNvPr id="50" name="Gruppo 49"/>
              <p:cNvGrpSpPr/>
              <p:nvPr/>
            </p:nvGrpSpPr>
            <p:grpSpPr>
              <a:xfrm>
                <a:off x="1921892" y="3391111"/>
                <a:ext cx="6391136" cy="1886112"/>
                <a:chOff x="1331640" y="886867"/>
                <a:chExt cx="5328592" cy="1697343"/>
              </a:xfrm>
            </p:grpSpPr>
            <p:sp>
              <p:nvSpPr>
                <p:cNvPr id="52" name="Rettangolo 51"/>
                <p:cNvSpPr/>
                <p:nvPr/>
              </p:nvSpPr>
              <p:spPr>
                <a:xfrm>
                  <a:off x="1331640" y="886867"/>
                  <a:ext cx="5328592" cy="14620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800"/>
                </a:p>
              </p:txBody>
            </p:sp>
            <p:sp>
              <p:nvSpPr>
                <p:cNvPr id="53" name="Rettangolo 52"/>
                <p:cNvSpPr/>
                <p:nvPr/>
              </p:nvSpPr>
              <p:spPr>
                <a:xfrm rot="20772601">
                  <a:off x="3734050" y="1211628"/>
                  <a:ext cx="821272" cy="1372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it-IT" sz="3200" dirty="0">
                      <a:solidFill>
                        <a:srgbClr val="9A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adaBoom BB" pitchFamily="34" charset="0"/>
                    </a:rPr>
                    <a:t>s</a:t>
                  </a:r>
                  <a:endParaRPr lang="it-IT" sz="3600" dirty="0">
                    <a:solidFill>
                      <a:srgbClr val="9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daBoom BB" pitchFamily="34" charset="0"/>
                  </a:endParaRPr>
                </a:p>
              </p:txBody>
            </p:sp>
            <p:pic>
              <p:nvPicPr>
                <p:cNvPr id="54" name="Picture 10" descr="C:\Users\ginter87\Documents\Nuova cartella\ombra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235" y="958875"/>
                  <a:ext cx="4126706" cy="1339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1" name="Picture 18" descr="C:\Users\ginter87\Documents\Nuova cartella\clessidraombr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3147657"/>
                <a:ext cx="2448272" cy="2441583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016" y="2282709"/>
              <a:ext cx="3448992" cy="395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45551"/>
              </p:ext>
            </p:extLst>
          </p:nvPr>
        </p:nvGraphicFramePr>
        <p:xfrm>
          <a:off x="3679507" y="2922282"/>
          <a:ext cx="2199833" cy="228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4421"/>
                <a:gridCol w="1080120"/>
                <a:gridCol w="875292"/>
              </a:tblGrid>
              <a:tr h="230767">
                <a:tc>
                  <a:txBody>
                    <a:bodyPr/>
                    <a:lstStyle/>
                    <a:p>
                      <a:endParaRPr lang="it-IT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lternateGothic2 BT" pitchFamily="34" charset="0"/>
                        </a:rPr>
                        <a:t>MOZZARELLA</a:t>
                      </a:r>
                      <a:endParaRPr lang="it-IT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ternateGothic2 BT" pitchFamily="34" charset="0"/>
                        </a:rPr>
                        <a:t>14-06-2015</a:t>
                      </a:r>
                      <a:endParaRPr lang="it-IT" sz="1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0525">
                <a:tc>
                  <a:txBody>
                    <a:bodyPr/>
                    <a:lstStyle/>
                    <a:p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lternateGothic2 BT" pitchFamily="34" charset="0"/>
                        </a:rPr>
                        <a:t>UOVA</a:t>
                      </a:r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lternateGothic2 BT" pitchFamily="34" charset="0"/>
                        </a:rPr>
                        <a:t>22-06-2015</a:t>
                      </a:r>
                      <a:endParaRPr lang="it-IT" sz="1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0767">
                <a:tc>
                  <a:txBody>
                    <a:bodyPr/>
                    <a:lstStyle/>
                    <a:p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lternateGothic2 BT" pitchFamily="34" charset="0"/>
                        </a:rPr>
                        <a:t>BURRO</a:t>
                      </a:r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lternateGothic2 BT" pitchFamily="34" charset="0"/>
                        </a:rPr>
                        <a:t>21-07-2015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0767">
                <a:tc>
                  <a:txBody>
                    <a:bodyPr/>
                    <a:lstStyle/>
                    <a:p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lternateGothic2 BT" pitchFamily="34" charset="0"/>
                        </a:rPr>
                        <a:t>…</a:t>
                      </a:r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lternateGothic2 BT" pitchFamily="34" charset="0"/>
                        </a:rPr>
                        <a:t>…</a:t>
                      </a:r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0767">
                <a:tc>
                  <a:txBody>
                    <a:bodyPr/>
                    <a:lstStyle/>
                    <a:p>
                      <a:endParaRPr lang="it-IT" sz="1200" b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0767">
                <a:tc>
                  <a:txBody>
                    <a:bodyPr/>
                    <a:lstStyle/>
                    <a:p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0767">
                <a:tc>
                  <a:txBody>
                    <a:bodyPr/>
                    <a:lstStyle/>
                    <a:p>
                      <a:endParaRPr lang="it-IT" sz="1200" b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0767">
                <a:tc>
                  <a:txBody>
                    <a:bodyPr/>
                    <a:lstStyle/>
                    <a:p>
                      <a:endParaRPr lang="it-IT" sz="1200" b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lternateGothic2 B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3667900" y="5445224"/>
            <a:ext cx="460816" cy="470907"/>
            <a:chOff x="3895160" y="4509120"/>
            <a:chExt cx="460816" cy="47090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160" y="4509120"/>
              <a:ext cx="460816" cy="470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reccia a destra 2">
              <a:hlinkClick r:id="rId7" action="ppaction://hlinksldjump"/>
            </p:cNvPr>
            <p:cNvSpPr/>
            <p:nvPr/>
          </p:nvSpPr>
          <p:spPr>
            <a:xfrm rot="10800000">
              <a:off x="3995937" y="4653136"/>
              <a:ext cx="216023" cy="162019"/>
            </a:xfrm>
            <a:prstGeom prst="rightArrow">
              <a:avLst>
                <a:gd name="adj1" fmla="val 26719"/>
                <a:gd name="adj2" fmla="val 5635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124" name="Picture 4" descr="check, circl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24" y="2996952"/>
            <a:ext cx="220004" cy="2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heck, circl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24" y="3284984"/>
            <a:ext cx="220004" cy="2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google, origami, paper plane, social media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146">
            <a:off x="5160254" y="5352934"/>
            <a:ext cx="656163" cy="65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uppo 58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60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rco 60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Arco 61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Arco 62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Arco 63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5" name="CasellaDiTesto 64"/>
          <p:cNvSpPr txBox="1"/>
          <p:nvPr/>
        </p:nvSpPr>
        <p:spPr>
          <a:xfrm>
            <a:off x="899592" y="2260357"/>
            <a:ext cx="2439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lternateGothic2 BT" pitchFamily="34" charset="0"/>
              </a:rPr>
              <a:t>Qui è presente il </a:t>
            </a:r>
            <a:r>
              <a:rPr lang="it-IT" sz="2400" b="1" dirty="0" smtClean="0">
                <a:solidFill>
                  <a:srgbClr val="00B050"/>
                </a:solidFill>
                <a:latin typeface="AlternateGothic2 BT" pitchFamily="34" charset="0"/>
              </a:rPr>
              <a:t>riepilogo dettagliato </a:t>
            </a:r>
            <a:r>
              <a:rPr lang="it-IT" sz="2400" dirty="0" smtClean="0">
                <a:latin typeface="AlternateGothic2 BT" pitchFamily="34" charset="0"/>
              </a:rPr>
              <a:t>dei prodotti presenti nel database con relativa scadenza, ordinati secondo la data di </a:t>
            </a:r>
            <a:r>
              <a:rPr lang="it-IT" sz="2400" b="1" dirty="0" smtClean="0">
                <a:solidFill>
                  <a:srgbClr val="C00000"/>
                </a:solidFill>
                <a:latin typeface="AlternateGothic2 BT" pitchFamily="34" charset="0"/>
              </a:rPr>
              <a:t>scadenza più imminente </a:t>
            </a:r>
            <a:r>
              <a:rPr lang="it-IT" sz="2400" dirty="0" smtClean="0">
                <a:latin typeface="AlternateGothic2 BT" pitchFamily="34" charset="0"/>
              </a:rPr>
              <a:t>(evidenziata in rosso).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6300192" y="2305323"/>
            <a:ext cx="2664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lternateGothic2 BT" pitchFamily="34" charset="0"/>
              </a:rPr>
              <a:t>Dopo aver scelto un massimo di tre prodotti, tramite apposito pulsante si verrà reindirizzati sul motore di ricerca con la seguente stringa d’esempio:</a:t>
            </a:r>
          </a:p>
          <a:p>
            <a:pPr algn="ctr"/>
            <a:r>
              <a:rPr lang="it-IT" sz="1600" dirty="0" smtClean="0">
                <a:solidFill>
                  <a:schemeClr val="tx2"/>
                </a:solidFill>
                <a:latin typeface="AlternateGothic2 BT" pitchFamily="34" charset="0"/>
              </a:rPr>
              <a:t>«mozzarella» + «uova» + «ricette»</a:t>
            </a:r>
          </a:p>
        </p:txBody>
      </p:sp>
    </p:spTree>
    <p:extLst>
      <p:ext uri="{BB962C8B-B14F-4D97-AF65-F5344CB8AC3E}">
        <p14:creationId xmlns:p14="http://schemas.microsoft.com/office/powerpoint/2010/main" val="29844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5576" y="-89232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H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OW IT WORKS?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2390773" y="1624293"/>
            <a:ext cx="4939703" cy="4939704"/>
            <a:chOff x="679026" y="1700808"/>
            <a:chExt cx="4939703" cy="4939704"/>
          </a:xfrm>
        </p:grpSpPr>
        <p:pic>
          <p:nvPicPr>
            <p:cNvPr id="45" name="Picture 2" descr="http://s9.postimg.org/gw3lmvr3z/android_phone_icon_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26" y="1700808"/>
              <a:ext cx="4939703" cy="4939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ttangolo 45"/>
            <p:cNvSpPr/>
            <p:nvPr/>
          </p:nvSpPr>
          <p:spPr>
            <a:xfrm>
              <a:off x="1943976" y="2132856"/>
              <a:ext cx="2412000" cy="388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1890431" y="2060848"/>
              <a:ext cx="2393537" cy="936104"/>
              <a:chOff x="1475656" y="3147657"/>
              <a:chExt cx="6837372" cy="2441583"/>
            </a:xfrm>
          </p:grpSpPr>
          <p:grpSp>
            <p:nvGrpSpPr>
              <p:cNvPr id="50" name="Gruppo 49"/>
              <p:cNvGrpSpPr/>
              <p:nvPr/>
            </p:nvGrpSpPr>
            <p:grpSpPr>
              <a:xfrm>
                <a:off x="1921892" y="3391111"/>
                <a:ext cx="6391136" cy="1886112"/>
                <a:chOff x="1331640" y="886867"/>
                <a:chExt cx="5328592" cy="1697343"/>
              </a:xfrm>
            </p:grpSpPr>
            <p:sp>
              <p:nvSpPr>
                <p:cNvPr id="52" name="Rettangolo 51"/>
                <p:cNvSpPr/>
                <p:nvPr/>
              </p:nvSpPr>
              <p:spPr>
                <a:xfrm>
                  <a:off x="1331640" y="886867"/>
                  <a:ext cx="5328592" cy="14620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800"/>
                </a:p>
              </p:txBody>
            </p:sp>
            <p:sp>
              <p:nvSpPr>
                <p:cNvPr id="53" name="Rettangolo 52"/>
                <p:cNvSpPr/>
                <p:nvPr/>
              </p:nvSpPr>
              <p:spPr>
                <a:xfrm rot="20772601">
                  <a:off x="3734050" y="1211628"/>
                  <a:ext cx="821272" cy="1372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it-IT" sz="3200" dirty="0">
                      <a:solidFill>
                        <a:srgbClr val="9A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adaBoom BB" pitchFamily="34" charset="0"/>
                    </a:rPr>
                    <a:t>s</a:t>
                  </a:r>
                  <a:endParaRPr lang="it-IT" sz="3600" dirty="0">
                    <a:solidFill>
                      <a:srgbClr val="9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daBoom BB" pitchFamily="34" charset="0"/>
                  </a:endParaRPr>
                </a:p>
              </p:txBody>
            </p:sp>
            <p:pic>
              <p:nvPicPr>
                <p:cNvPr id="54" name="Picture 10" descr="C:\Users\ginter87\Documents\Nuova cartella\ombra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235" y="958875"/>
                  <a:ext cx="4126706" cy="1339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1" name="Picture 18" descr="C:\Users\ginter87\Documents\Nuova cartella\clessidraombr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3147657"/>
                <a:ext cx="2448272" cy="2441583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016" y="2282709"/>
              <a:ext cx="3448992" cy="395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3667900" y="5445224"/>
            <a:ext cx="460816" cy="470907"/>
            <a:chOff x="3895160" y="4509120"/>
            <a:chExt cx="460816" cy="47090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160" y="4509120"/>
              <a:ext cx="460816" cy="470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reccia a destra 2">
              <a:hlinkClick r:id="rId7" action="ppaction://hlinksldjump"/>
            </p:cNvPr>
            <p:cNvSpPr/>
            <p:nvPr/>
          </p:nvSpPr>
          <p:spPr>
            <a:xfrm rot="10800000">
              <a:off x="3995937" y="4653136"/>
              <a:ext cx="216023" cy="162019"/>
            </a:xfrm>
            <a:prstGeom prst="rightArrow">
              <a:avLst>
                <a:gd name="adj1" fmla="val 26719"/>
                <a:gd name="adj2" fmla="val 5635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60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rco 60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Arco 61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Arco 62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Arco 63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3995936" y="3068960"/>
            <a:ext cx="1764394" cy="953177"/>
            <a:chOff x="3995936" y="3068960"/>
            <a:chExt cx="1764394" cy="953177"/>
          </a:xfrm>
        </p:grpSpPr>
        <p:sp>
          <p:nvSpPr>
            <p:cNvPr id="35" name="Rettangolo arrotondato 34"/>
            <p:cNvSpPr/>
            <p:nvPr/>
          </p:nvSpPr>
          <p:spPr>
            <a:xfrm>
              <a:off x="3995936" y="3068960"/>
              <a:ext cx="1764394" cy="9531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000" dirty="0" smtClean="0">
                  <a:solidFill>
                    <a:schemeClr val="tx1"/>
                  </a:solidFill>
                  <a:latin typeface="AlternateGothic2 BT" pitchFamily="34" charset="0"/>
                </a:rPr>
                <a:t>QR CODE </a:t>
              </a:r>
            </a:p>
            <a:p>
              <a:r>
                <a:rPr lang="it-IT" sz="2000" dirty="0" smtClean="0">
                  <a:solidFill>
                    <a:schemeClr val="tx1"/>
                  </a:solidFill>
                  <a:latin typeface="AlternateGothic2 BT" pitchFamily="34" charset="0"/>
                </a:rPr>
                <a:t>SCAN</a:t>
              </a:r>
            </a:p>
          </p:txBody>
        </p:sp>
        <p:pic>
          <p:nvPicPr>
            <p:cNvPr id="8196" name="Picture 4" descr="C:\Users\ginter87\Documents\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428" y="3068960"/>
              <a:ext cx="901700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po 12"/>
          <p:cNvGrpSpPr/>
          <p:nvPr/>
        </p:nvGrpSpPr>
        <p:grpSpPr>
          <a:xfrm>
            <a:off x="3995936" y="4258444"/>
            <a:ext cx="1800200" cy="1101998"/>
            <a:chOff x="3995936" y="4258444"/>
            <a:chExt cx="1800200" cy="1101998"/>
          </a:xfrm>
        </p:grpSpPr>
        <p:sp>
          <p:nvSpPr>
            <p:cNvPr id="31" name="Rettangolo arrotondato 30"/>
            <p:cNvSpPr/>
            <p:nvPr/>
          </p:nvSpPr>
          <p:spPr>
            <a:xfrm>
              <a:off x="3995936" y="4258444"/>
              <a:ext cx="1775432" cy="9531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t-IT" dirty="0">
                <a:solidFill>
                  <a:schemeClr val="tx1"/>
                </a:solidFill>
                <a:latin typeface="AlternateGothic2 BT" pitchFamily="34" charset="0"/>
              </a:endParaRPr>
            </a:p>
          </p:txBody>
        </p:sp>
        <p:pic>
          <p:nvPicPr>
            <p:cNvPr id="8197" name="Picture 5" descr="C:\Users\ginter87\Documents\Nuova cartella\frutta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025" y="4422174"/>
              <a:ext cx="656991" cy="64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0">
              <a:hlinkClick r:id="rId11" action="ppaction://hlinksldjump"/>
            </p:cNvPr>
            <p:cNvSpPr txBox="1"/>
            <p:nvPr/>
          </p:nvSpPr>
          <p:spPr>
            <a:xfrm>
              <a:off x="4638447" y="4437112"/>
              <a:ext cx="1157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>
                  <a:latin typeface="AlternateGothic2 BT" pitchFamily="34" charset="0"/>
                </a:rPr>
                <a:t>INSERIMENTO</a:t>
              </a:r>
            </a:p>
            <a:p>
              <a:pPr algn="r"/>
              <a:r>
                <a:rPr lang="it-IT" dirty="0">
                  <a:latin typeface="AlternateGothic2 BT" pitchFamily="34" charset="0"/>
                </a:rPr>
                <a:t>MANUALE</a:t>
              </a:r>
            </a:p>
            <a:p>
              <a:endParaRPr lang="it-IT" dirty="0"/>
            </a:p>
          </p:txBody>
        </p:sp>
      </p:grpSp>
      <p:sp>
        <p:nvSpPr>
          <p:cNvPr id="12" name="Rettangolo 11"/>
          <p:cNvSpPr/>
          <p:nvPr/>
        </p:nvSpPr>
        <p:spPr>
          <a:xfrm rot="20097140">
            <a:off x="4469381" y="3403881"/>
            <a:ext cx="13789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lternateGothic2 BT" pitchFamily="34" charset="0"/>
              </a:rPr>
              <a:t>COMING SOON</a:t>
            </a:r>
            <a:endParaRPr lang="it-IT" sz="2000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lternateGothic2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5400000">
            <a:off x="-3939093" y="2723068"/>
            <a:ext cx="8855988" cy="6187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5576" y="-89232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H</a:t>
            </a:r>
            <a:r>
              <a:rPr lang="it-IT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ternateGothic2 BT" pitchFamily="34" charset="0"/>
              </a:rPr>
              <a:t>OW IT WORKS?</a:t>
            </a:r>
            <a:endParaRPr lang="it-IT" sz="115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ternateGothic2 BT" pitchFamily="34" charset="0"/>
            </a:endParaRPr>
          </a:p>
        </p:txBody>
      </p:sp>
      <p:pic>
        <p:nvPicPr>
          <p:cNvPr id="45" name="Picture 2" descr="http://s9.postimg.org/gw3lmvr3z/android_phone_icon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71" y="1624293"/>
            <a:ext cx="4939703" cy="49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ttangolo 45"/>
          <p:cNvSpPr/>
          <p:nvPr/>
        </p:nvSpPr>
        <p:spPr>
          <a:xfrm>
            <a:off x="3583715" y="1988840"/>
            <a:ext cx="2500453" cy="3988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9" name="Gruppo 58"/>
          <p:cNvGrpSpPr/>
          <p:nvPr/>
        </p:nvGrpSpPr>
        <p:grpSpPr>
          <a:xfrm>
            <a:off x="-79974" y="110073"/>
            <a:ext cx="2131694" cy="2081975"/>
            <a:chOff x="1475656" y="3147657"/>
            <a:chExt cx="2448272" cy="2441583"/>
          </a:xfrm>
        </p:grpSpPr>
        <p:pic>
          <p:nvPicPr>
            <p:cNvPr id="60" name="Picture 18" descr="C:\Users\ginter87\Documents\Nuova cartella\clessidraombr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147657"/>
              <a:ext cx="2448272" cy="244158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rco 60"/>
            <p:cNvSpPr/>
            <p:nvPr/>
          </p:nvSpPr>
          <p:spPr>
            <a:xfrm rot="15950799">
              <a:off x="1597855" y="3879505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Arco 61"/>
            <p:cNvSpPr/>
            <p:nvPr/>
          </p:nvSpPr>
          <p:spPr>
            <a:xfrm rot="15950799">
              <a:off x="1501392" y="372667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Arco 62"/>
            <p:cNvSpPr/>
            <p:nvPr/>
          </p:nvSpPr>
          <p:spPr>
            <a:xfrm rot="6298420">
              <a:off x="3023030" y="4673012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Arco 63"/>
            <p:cNvSpPr/>
            <p:nvPr/>
          </p:nvSpPr>
          <p:spPr>
            <a:xfrm rot="6298420">
              <a:off x="3195592" y="4686609"/>
              <a:ext cx="648072" cy="365534"/>
            </a:xfrm>
            <a:prstGeom prst="arc">
              <a:avLst/>
            </a:prstGeom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87" y="2032331"/>
            <a:ext cx="2261273" cy="37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check, sign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329</Words>
  <Application>Microsoft Office PowerPoint</Application>
  <PresentationFormat>Presentazione su schermo (4:3)</PresentationFormat>
  <Paragraphs>58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ginter87</dc:creator>
  <cp:lastModifiedBy>ginter87</cp:lastModifiedBy>
  <cp:revision>50</cp:revision>
  <dcterms:created xsi:type="dcterms:W3CDTF">2015-05-04T21:17:29Z</dcterms:created>
  <dcterms:modified xsi:type="dcterms:W3CDTF">2015-05-06T10:08:03Z</dcterms:modified>
</cp:coreProperties>
</file>